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2" r:id="rId1"/>
  </p:sldMasterIdLst>
  <p:sldIdLst>
    <p:sldId id="256" r:id="rId2"/>
    <p:sldId id="274" r:id="rId3"/>
    <p:sldId id="257" r:id="rId4"/>
    <p:sldId id="258" r:id="rId5"/>
    <p:sldId id="263" r:id="rId6"/>
    <p:sldId id="259" r:id="rId7"/>
    <p:sldId id="260" r:id="rId8"/>
    <p:sldId id="261" r:id="rId9"/>
    <p:sldId id="266" r:id="rId10"/>
    <p:sldId id="267" r:id="rId11"/>
    <p:sldId id="268" r:id="rId12"/>
    <p:sldId id="269" r:id="rId13"/>
    <p:sldId id="273" r:id="rId14"/>
    <p:sldId id="270" r:id="rId15"/>
    <p:sldId id="262" r:id="rId16"/>
    <p:sldId id="264" r:id="rId17"/>
    <p:sldId id="275"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61BEF0D-F0BB-DE4B-95CE-6DB70DBA9567}" type="datetimeFigureOut">
              <a:rPr lang="en-US" smtClean="0"/>
              <a:pPr/>
              <a:t>4/28/2018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030570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1338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2050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smtClean="0"/>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510994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61BEF0D-F0BB-DE4B-95CE-6DB70DBA9567}" type="datetimeFigureOut">
              <a:rPr lang="en-US" smtClean="0"/>
              <a:pPr/>
              <a:t>4/28/2018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2429720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4/28/2018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3330063204"/>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6104022"/>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4094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955694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B61BEF0D-F0BB-DE4B-95CE-6DB70DBA9567}" type="datetimeFigureOut">
              <a:rPr lang="en-US" smtClean="0"/>
              <a:pPr/>
              <a:t>4/28/2018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7388601"/>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B61BEF0D-F0BB-DE4B-95CE-6DB70DBA9567}" type="datetimeFigureOut">
              <a:rPr lang="en-US" smtClean="0"/>
              <a:pPr/>
              <a:t>4/28/2018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3462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61BEF0D-F0BB-DE4B-95CE-6DB70DBA9567}" type="datetimeFigureOut">
              <a:rPr lang="en-US" smtClean="0"/>
              <a:pPr/>
              <a:t>4/28/2018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340240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6A0D-2BD0-4F58-B000-4893E2E676FF}"/>
              </a:ext>
            </a:extLst>
          </p:cNvPr>
          <p:cNvSpPr>
            <a:spLocks noGrp="1"/>
          </p:cNvSpPr>
          <p:nvPr>
            <p:ph type="title"/>
          </p:nvPr>
        </p:nvSpPr>
        <p:spPr>
          <a:xfrm>
            <a:off x="3242930" y="305262"/>
            <a:ext cx="8187071" cy="4064627"/>
          </a:xfrm>
        </p:spPr>
        <p:txBody>
          <a:bodyPr/>
          <a:lstStyle/>
          <a:p>
            <a:r>
              <a:rPr lang="en-IN" sz="4400" dirty="0"/>
              <a:t>Spatial analysis for </a:t>
            </a:r>
            <a:br>
              <a:rPr lang="en-IN" sz="4400" dirty="0"/>
            </a:br>
            <a:r>
              <a:rPr lang="en-IN" sz="4400" dirty="0"/>
              <a:t>E-bike market in Singapore</a:t>
            </a:r>
          </a:p>
        </p:txBody>
      </p:sp>
      <p:sp>
        <p:nvSpPr>
          <p:cNvPr id="6" name="Text Placeholder 5">
            <a:extLst>
              <a:ext uri="{FF2B5EF4-FFF2-40B4-BE49-F238E27FC236}">
                <a16:creationId xmlns:a16="http://schemas.microsoft.com/office/drawing/2014/main" id="{BE22D986-A691-4FDE-B798-B487A183C6AC}"/>
              </a:ext>
            </a:extLst>
          </p:cNvPr>
          <p:cNvSpPr>
            <a:spLocks noGrp="1"/>
          </p:cNvSpPr>
          <p:nvPr>
            <p:ph type="body" idx="1"/>
          </p:nvPr>
        </p:nvSpPr>
        <p:spPr>
          <a:xfrm>
            <a:off x="4412513" y="4823791"/>
            <a:ext cx="7017488" cy="1472655"/>
          </a:xfrm>
        </p:spPr>
        <p:txBody>
          <a:bodyPr>
            <a:normAutofit fontScale="55000" lnSpcReduction="20000"/>
          </a:bodyPr>
          <a:lstStyle/>
          <a:p>
            <a:r>
              <a:rPr lang="en-IN" dirty="0"/>
              <a:t>			</a:t>
            </a:r>
            <a:r>
              <a:rPr lang="en-IN" dirty="0" err="1"/>
              <a:t>SUBmitted</a:t>
            </a:r>
            <a:r>
              <a:rPr lang="en-IN" dirty="0"/>
              <a:t> by:</a:t>
            </a:r>
          </a:p>
          <a:p>
            <a:r>
              <a:rPr lang="en-IN" dirty="0"/>
              <a:t>			Anjali Sinha(A0178476l)</a:t>
            </a:r>
          </a:p>
          <a:p>
            <a:r>
              <a:rPr lang="en-IN" dirty="0"/>
              <a:t>			Indu </a:t>
            </a:r>
            <a:r>
              <a:rPr lang="en-IN" dirty="0" err="1"/>
              <a:t>arya</a:t>
            </a:r>
            <a:r>
              <a:rPr lang="en-IN" dirty="0"/>
              <a:t>(A0178360B)</a:t>
            </a:r>
          </a:p>
          <a:p>
            <a:r>
              <a:rPr lang="en-IN" dirty="0"/>
              <a:t>			</a:t>
            </a:r>
            <a:r>
              <a:rPr lang="en-IN" dirty="0" err="1"/>
              <a:t>Nandana</a:t>
            </a:r>
            <a:r>
              <a:rPr lang="en-IN" dirty="0"/>
              <a:t> </a:t>
            </a:r>
            <a:r>
              <a:rPr lang="en-IN" dirty="0" err="1"/>
              <a:t>murthy</a:t>
            </a:r>
            <a:r>
              <a:rPr lang="en-IN" dirty="0"/>
              <a:t>(A0178563R)</a:t>
            </a:r>
          </a:p>
          <a:p>
            <a:r>
              <a:rPr lang="en-IN" dirty="0"/>
              <a:t>			Prateek Kashyap(A0178248R)</a:t>
            </a:r>
          </a:p>
          <a:p>
            <a:r>
              <a:rPr lang="en-IN" dirty="0"/>
              <a:t>			Rubi </a:t>
            </a:r>
            <a:r>
              <a:rPr lang="en-IN" dirty="0" err="1"/>
              <a:t>saini</a:t>
            </a:r>
            <a:r>
              <a:rPr lang="en-IN" dirty="0"/>
              <a:t>(A0178255W)</a:t>
            </a:r>
          </a:p>
          <a:p>
            <a:endParaRPr lang="en-IN" dirty="0">
              <a:latin typeface="+mj-lt"/>
            </a:endParaRPr>
          </a:p>
        </p:txBody>
      </p:sp>
    </p:spTree>
    <p:extLst>
      <p:ext uri="{BB962C8B-B14F-4D97-AF65-F5344CB8AC3E}">
        <p14:creationId xmlns:p14="http://schemas.microsoft.com/office/powerpoint/2010/main" val="3023630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DBD42-9779-4B76-8550-49A277A6D9D6}"/>
              </a:ext>
            </a:extLst>
          </p:cNvPr>
          <p:cNvSpPr>
            <a:spLocks noGrp="1"/>
          </p:cNvSpPr>
          <p:nvPr>
            <p:ph type="title"/>
          </p:nvPr>
        </p:nvSpPr>
        <p:spPr/>
        <p:txBody>
          <a:bodyPr>
            <a:normAutofit/>
          </a:bodyPr>
          <a:lstStyle/>
          <a:p>
            <a:r>
              <a:rPr lang="en-IN" sz="2400" dirty="0"/>
              <a:t>Bus stops</a:t>
            </a:r>
          </a:p>
        </p:txBody>
      </p:sp>
      <p:pic>
        <p:nvPicPr>
          <p:cNvPr id="6" name="Content Placeholder 5">
            <a:extLst>
              <a:ext uri="{FF2B5EF4-FFF2-40B4-BE49-F238E27FC236}">
                <a16:creationId xmlns:a16="http://schemas.microsoft.com/office/drawing/2014/main" id="{593CF3C6-80D1-4C3C-931C-FB32E023C715}"/>
              </a:ext>
            </a:extLst>
          </p:cNvPr>
          <p:cNvPicPr>
            <a:picLocks noGrp="1" noChangeAspect="1"/>
          </p:cNvPicPr>
          <p:nvPr>
            <p:ph idx="1"/>
          </p:nvPr>
        </p:nvPicPr>
        <p:blipFill>
          <a:blip r:embed="rId2"/>
          <a:stretch>
            <a:fillRect/>
          </a:stretch>
        </p:blipFill>
        <p:spPr>
          <a:xfrm>
            <a:off x="449959" y="1491175"/>
            <a:ext cx="6788346" cy="3843900"/>
          </a:xfrm>
          <a:prstGeom prst="rect">
            <a:avLst/>
          </a:prstGeom>
        </p:spPr>
      </p:pic>
      <p:sp>
        <p:nvSpPr>
          <p:cNvPr id="4" name="Text Placeholder 3">
            <a:extLst>
              <a:ext uri="{FF2B5EF4-FFF2-40B4-BE49-F238E27FC236}">
                <a16:creationId xmlns:a16="http://schemas.microsoft.com/office/drawing/2014/main" id="{5F358D3D-19D3-4B41-A47B-57522BA32ACB}"/>
              </a:ext>
            </a:extLst>
          </p:cNvPr>
          <p:cNvSpPr>
            <a:spLocks noGrp="1"/>
          </p:cNvSpPr>
          <p:nvPr>
            <p:ph type="body" sz="half" idx="2"/>
          </p:nvPr>
        </p:nvSpPr>
        <p:spPr/>
        <p:txBody>
          <a:bodyPr>
            <a:normAutofit/>
          </a:bodyPr>
          <a:lstStyle/>
          <a:p>
            <a:r>
              <a:rPr lang="en-IN" sz="1800" dirty="0"/>
              <a:t>Bus stops are plotted in the map for analysing areas which are within walkable distance to bus stops.</a:t>
            </a:r>
          </a:p>
          <a:p>
            <a:r>
              <a:rPr lang="en-IN" sz="1800" dirty="0"/>
              <a:t>Buffer analysis technique is used to fin out this walkable area within 500 meters from bus stops.</a:t>
            </a:r>
          </a:p>
        </p:txBody>
      </p:sp>
    </p:spTree>
    <p:extLst>
      <p:ext uri="{BB962C8B-B14F-4D97-AF65-F5344CB8AC3E}">
        <p14:creationId xmlns:p14="http://schemas.microsoft.com/office/powerpoint/2010/main" val="3058658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AA0EC8-978F-4014-B83C-46BE515CF632}"/>
              </a:ext>
            </a:extLst>
          </p:cNvPr>
          <p:cNvSpPr>
            <a:spLocks noGrp="1"/>
          </p:cNvSpPr>
          <p:nvPr>
            <p:ph type="title"/>
          </p:nvPr>
        </p:nvSpPr>
        <p:spPr>
          <a:xfrm>
            <a:off x="8337883" y="892839"/>
            <a:ext cx="3092115" cy="1196671"/>
          </a:xfrm>
        </p:spPr>
        <p:txBody>
          <a:bodyPr>
            <a:noAutofit/>
          </a:bodyPr>
          <a:lstStyle/>
          <a:p>
            <a:r>
              <a:rPr lang="en-IN" sz="2400" dirty="0"/>
              <a:t>Residence not in coverage area of </a:t>
            </a:r>
            <a:r>
              <a:rPr lang="en-IN" sz="2400" dirty="0" err="1"/>
              <a:t>mrt</a:t>
            </a:r>
            <a:r>
              <a:rPr lang="en-IN" sz="2400" dirty="0"/>
              <a:t> or bus</a:t>
            </a:r>
          </a:p>
        </p:txBody>
      </p:sp>
      <p:pic>
        <p:nvPicPr>
          <p:cNvPr id="6" name="Content Placeholder 5">
            <a:extLst>
              <a:ext uri="{FF2B5EF4-FFF2-40B4-BE49-F238E27FC236}">
                <a16:creationId xmlns:a16="http://schemas.microsoft.com/office/drawing/2014/main" id="{9CF324D8-30F8-4117-92B4-BB178E157260}"/>
              </a:ext>
            </a:extLst>
          </p:cNvPr>
          <p:cNvPicPr>
            <a:picLocks noGrp="1" noChangeAspect="1"/>
          </p:cNvPicPr>
          <p:nvPr>
            <p:ph idx="1"/>
          </p:nvPr>
        </p:nvPicPr>
        <p:blipFill>
          <a:blip r:embed="rId2"/>
          <a:stretch>
            <a:fillRect/>
          </a:stretch>
        </p:blipFill>
        <p:spPr>
          <a:xfrm>
            <a:off x="438683" y="1491175"/>
            <a:ext cx="6810898" cy="3843900"/>
          </a:xfrm>
          <a:prstGeom prst="rect">
            <a:avLst/>
          </a:prstGeom>
        </p:spPr>
      </p:pic>
      <p:sp>
        <p:nvSpPr>
          <p:cNvPr id="4" name="Text Placeholder 3">
            <a:extLst>
              <a:ext uri="{FF2B5EF4-FFF2-40B4-BE49-F238E27FC236}">
                <a16:creationId xmlns:a16="http://schemas.microsoft.com/office/drawing/2014/main" id="{094130DC-772E-43FA-BF49-63D669535B71}"/>
              </a:ext>
            </a:extLst>
          </p:cNvPr>
          <p:cNvSpPr>
            <a:spLocks noGrp="1"/>
          </p:cNvSpPr>
          <p:nvPr>
            <p:ph type="body" sz="half" idx="2"/>
          </p:nvPr>
        </p:nvSpPr>
        <p:spPr>
          <a:xfrm>
            <a:off x="8337884" y="2417197"/>
            <a:ext cx="3092115" cy="4164164"/>
          </a:xfrm>
        </p:spPr>
        <p:txBody>
          <a:bodyPr>
            <a:normAutofit/>
          </a:bodyPr>
          <a:lstStyle/>
          <a:p>
            <a:r>
              <a:rPr lang="en-IN" sz="1800" dirty="0"/>
              <a:t>It includes the analysis of all the residential units which are not within the walkable distance buffer from MRT or bus stops.</a:t>
            </a:r>
          </a:p>
          <a:p>
            <a:r>
              <a:rPr lang="en-IN" sz="1800" dirty="0"/>
              <a:t>Proximity analysis is used to find out the concerned areas. </a:t>
            </a:r>
          </a:p>
        </p:txBody>
      </p:sp>
    </p:spTree>
    <p:extLst>
      <p:ext uri="{BB962C8B-B14F-4D97-AF65-F5344CB8AC3E}">
        <p14:creationId xmlns:p14="http://schemas.microsoft.com/office/powerpoint/2010/main" val="414197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CF370A-F3DE-4A03-B5C5-F6F6DE2784D2}"/>
              </a:ext>
            </a:extLst>
          </p:cNvPr>
          <p:cNvSpPr>
            <a:spLocks noGrp="1"/>
          </p:cNvSpPr>
          <p:nvPr>
            <p:ph type="title"/>
          </p:nvPr>
        </p:nvSpPr>
        <p:spPr/>
        <p:txBody>
          <a:bodyPr>
            <a:normAutofit/>
          </a:bodyPr>
          <a:lstStyle/>
          <a:p>
            <a:r>
              <a:rPr lang="en-IN" sz="2400" dirty="0"/>
              <a:t>Potential residential area</a:t>
            </a:r>
          </a:p>
        </p:txBody>
      </p:sp>
      <p:pic>
        <p:nvPicPr>
          <p:cNvPr id="6" name="Content Placeholder 5">
            <a:extLst>
              <a:ext uri="{FF2B5EF4-FFF2-40B4-BE49-F238E27FC236}">
                <a16:creationId xmlns:a16="http://schemas.microsoft.com/office/drawing/2014/main" id="{12729C90-C641-4D00-91A3-0F3737FB081F}"/>
              </a:ext>
            </a:extLst>
          </p:cNvPr>
          <p:cNvPicPr>
            <a:picLocks noGrp="1" noChangeAspect="1"/>
          </p:cNvPicPr>
          <p:nvPr>
            <p:ph idx="1"/>
          </p:nvPr>
        </p:nvPicPr>
        <p:blipFill>
          <a:blip r:embed="rId2"/>
          <a:stretch>
            <a:fillRect/>
          </a:stretch>
        </p:blipFill>
        <p:spPr>
          <a:xfrm>
            <a:off x="442449" y="1491175"/>
            <a:ext cx="6803366" cy="3843900"/>
          </a:xfrm>
          <a:prstGeom prst="rect">
            <a:avLst/>
          </a:prstGeom>
        </p:spPr>
      </p:pic>
      <p:sp>
        <p:nvSpPr>
          <p:cNvPr id="4" name="Text Placeholder 3">
            <a:extLst>
              <a:ext uri="{FF2B5EF4-FFF2-40B4-BE49-F238E27FC236}">
                <a16:creationId xmlns:a16="http://schemas.microsoft.com/office/drawing/2014/main" id="{AECA3342-C15C-4931-86AE-0612324D09E5}"/>
              </a:ext>
            </a:extLst>
          </p:cNvPr>
          <p:cNvSpPr>
            <a:spLocks noGrp="1"/>
          </p:cNvSpPr>
          <p:nvPr>
            <p:ph type="body" sz="half" idx="2"/>
          </p:nvPr>
        </p:nvSpPr>
        <p:spPr>
          <a:xfrm>
            <a:off x="8337884" y="1953371"/>
            <a:ext cx="3092115" cy="4164164"/>
          </a:xfrm>
        </p:spPr>
        <p:txBody>
          <a:bodyPr>
            <a:normAutofit/>
          </a:bodyPr>
          <a:lstStyle/>
          <a:p>
            <a:r>
              <a:rPr lang="en-IN" sz="1800" dirty="0"/>
              <a:t>The areas which are not in walkable distance from MRT or bus stops also known as outliers here are extracted with the help of leveraged overlay tool.</a:t>
            </a:r>
          </a:p>
        </p:txBody>
      </p:sp>
    </p:spTree>
    <p:extLst>
      <p:ext uri="{BB962C8B-B14F-4D97-AF65-F5344CB8AC3E}">
        <p14:creationId xmlns:p14="http://schemas.microsoft.com/office/powerpoint/2010/main" val="2559235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463B-7CA7-44FE-A729-47B5387B2E9F}"/>
              </a:ext>
            </a:extLst>
          </p:cNvPr>
          <p:cNvSpPr>
            <a:spLocks noGrp="1"/>
          </p:cNvSpPr>
          <p:nvPr>
            <p:ph type="title"/>
          </p:nvPr>
        </p:nvSpPr>
        <p:spPr/>
        <p:txBody>
          <a:bodyPr>
            <a:normAutofit fontScale="90000"/>
          </a:bodyPr>
          <a:lstStyle/>
          <a:p>
            <a:r>
              <a:rPr lang="en-IN" sz="2400" dirty="0"/>
              <a:t>Specific zone analysis- Tanglin</a:t>
            </a:r>
          </a:p>
        </p:txBody>
      </p:sp>
      <p:pic>
        <p:nvPicPr>
          <p:cNvPr id="5" name="Content Placeholder 4">
            <a:extLst>
              <a:ext uri="{FF2B5EF4-FFF2-40B4-BE49-F238E27FC236}">
                <a16:creationId xmlns:a16="http://schemas.microsoft.com/office/drawing/2014/main" id="{229C8C65-BF4C-453E-9F44-9ABEF1F34A27}"/>
              </a:ext>
            </a:extLst>
          </p:cNvPr>
          <p:cNvPicPr>
            <a:picLocks noGrp="1" noChangeAspect="1"/>
          </p:cNvPicPr>
          <p:nvPr>
            <p:ph idx="1"/>
          </p:nvPr>
        </p:nvPicPr>
        <p:blipFill>
          <a:blip r:embed="rId2"/>
          <a:stretch>
            <a:fillRect/>
          </a:stretch>
        </p:blipFill>
        <p:spPr>
          <a:xfrm>
            <a:off x="520822" y="1533379"/>
            <a:ext cx="6646620" cy="3759492"/>
          </a:xfrm>
          <a:prstGeom prst="rect">
            <a:avLst/>
          </a:prstGeom>
        </p:spPr>
      </p:pic>
      <p:sp>
        <p:nvSpPr>
          <p:cNvPr id="4" name="Text Placeholder 3">
            <a:extLst>
              <a:ext uri="{FF2B5EF4-FFF2-40B4-BE49-F238E27FC236}">
                <a16:creationId xmlns:a16="http://schemas.microsoft.com/office/drawing/2014/main" id="{F6F564DE-7F0E-49E1-8DEE-DE1167A26DC1}"/>
              </a:ext>
            </a:extLst>
          </p:cNvPr>
          <p:cNvSpPr>
            <a:spLocks noGrp="1"/>
          </p:cNvSpPr>
          <p:nvPr>
            <p:ph type="body" sz="half" idx="2"/>
          </p:nvPr>
        </p:nvSpPr>
        <p:spPr/>
        <p:txBody>
          <a:bodyPr>
            <a:normAutofit/>
          </a:bodyPr>
          <a:lstStyle/>
          <a:p>
            <a:r>
              <a:rPr lang="en-IN" sz="1800" dirty="0"/>
              <a:t>Residential units which do not fall under any public transport coverage area which are known as outliers here, are the potential customers for first rollout.</a:t>
            </a:r>
          </a:p>
          <a:p>
            <a:r>
              <a:rPr lang="en-IN" sz="1800" dirty="0"/>
              <a:t>In this, clipping analysis technique is used to zoom one of the specific zone (Tanglin) to have a closer look.</a:t>
            </a:r>
          </a:p>
        </p:txBody>
      </p:sp>
    </p:spTree>
    <p:extLst>
      <p:ext uri="{BB962C8B-B14F-4D97-AF65-F5344CB8AC3E}">
        <p14:creationId xmlns:p14="http://schemas.microsoft.com/office/powerpoint/2010/main" val="2060778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82D1B8-C11C-4E26-81C7-189C327DB8C8}"/>
              </a:ext>
            </a:extLst>
          </p:cNvPr>
          <p:cNvSpPr>
            <a:spLocks noGrp="1"/>
          </p:cNvSpPr>
          <p:nvPr>
            <p:ph type="title"/>
          </p:nvPr>
        </p:nvSpPr>
        <p:spPr/>
        <p:txBody>
          <a:bodyPr>
            <a:normAutofit/>
          </a:bodyPr>
          <a:lstStyle/>
          <a:p>
            <a:r>
              <a:rPr lang="en-IN" sz="2400" dirty="0"/>
              <a:t>Targeted clusters</a:t>
            </a:r>
          </a:p>
        </p:txBody>
      </p:sp>
      <p:pic>
        <p:nvPicPr>
          <p:cNvPr id="6" name="Content Placeholder 5">
            <a:extLst>
              <a:ext uri="{FF2B5EF4-FFF2-40B4-BE49-F238E27FC236}">
                <a16:creationId xmlns:a16="http://schemas.microsoft.com/office/drawing/2014/main" id="{DAB21E90-8C1E-4AE3-9223-87FC81DDF1E1}"/>
              </a:ext>
            </a:extLst>
          </p:cNvPr>
          <p:cNvPicPr>
            <a:picLocks noGrp="1" noChangeAspect="1"/>
          </p:cNvPicPr>
          <p:nvPr>
            <p:ph idx="1"/>
          </p:nvPr>
        </p:nvPicPr>
        <p:blipFill>
          <a:blip r:embed="rId2"/>
          <a:stretch>
            <a:fillRect/>
          </a:stretch>
        </p:blipFill>
        <p:spPr>
          <a:xfrm>
            <a:off x="484814" y="1519311"/>
            <a:ext cx="6718636" cy="3787628"/>
          </a:xfrm>
          <a:prstGeom prst="rect">
            <a:avLst/>
          </a:prstGeom>
        </p:spPr>
      </p:pic>
      <p:sp>
        <p:nvSpPr>
          <p:cNvPr id="4" name="Text Placeholder 3">
            <a:extLst>
              <a:ext uri="{FF2B5EF4-FFF2-40B4-BE49-F238E27FC236}">
                <a16:creationId xmlns:a16="http://schemas.microsoft.com/office/drawing/2014/main" id="{8688E77B-19D4-4B0E-91B3-68A4D9372020}"/>
              </a:ext>
            </a:extLst>
          </p:cNvPr>
          <p:cNvSpPr>
            <a:spLocks noGrp="1"/>
          </p:cNvSpPr>
          <p:nvPr>
            <p:ph type="body" sz="half" idx="2"/>
          </p:nvPr>
        </p:nvSpPr>
        <p:spPr/>
        <p:txBody>
          <a:bodyPr>
            <a:normAutofit/>
          </a:bodyPr>
          <a:lstStyle/>
          <a:p>
            <a:r>
              <a:rPr lang="en-IN" sz="1800" dirty="0"/>
              <a:t>Spatially constraint multivariate cluster analysis technique is performed to identify clusters of nearby residential units.</a:t>
            </a:r>
          </a:p>
          <a:p>
            <a:r>
              <a:rPr lang="en-IN" sz="1800" dirty="0"/>
              <a:t>This analysis helps us to find out the optimum locations.</a:t>
            </a:r>
          </a:p>
        </p:txBody>
      </p:sp>
    </p:spTree>
    <p:extLst>
      <p:ext uri="{BB962C8B-B14F-4D97-AF65-F5344CB8AC3E}">
        <p14:creationId xmlns:p14="http://schemas.microsoft.com/office/powerpoint/2010/main" val="2936255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BB988-BE56-47E3-A308-9819505DFB1E}"/>
              </a:ext>
            </a:extLst>
          </p:cNvPr>
          <p:cNvSpPr>
            <a:spLocks noGrp="1"/>
          </p:cNvSpPr>
          <p:nvPr>
            <p:ph type="title"/>
          </p:nvPr>
        </p:nvSpPr>
        <p:spPr/>
        <p:txBody>
          <a:bodyPr>
            <a:normAutofit/>
          </a:bodyPr>
          <a:lstStyle/>
          <a:p>
            <a:r>
              <a:rPr lang="en-IN" sz="2400" dirty="0"/>
              <a:t>Cycle Stands</a:t>
            </a:r>
          </a:p>
        </p:txBody>
      </p:sp>
      <p:pic>
        <p:nvPicPr>
          <p:cNvPr id="3" name="Content Placeholder 2">
            <a:extLst>
              <a:ext uri="{FF2B5EF4-FFF2-40B4-BE49-F238E27FC236}">
                <a16:creationId xmlns:a16="http://schemas.microsoft.com/office/drawing/2014/main" id="{DC0D829A-79B2-4D42-9EE6-717E7D2A07B9}"/>
              </a:ext>
            </a:extLst>
          </p:cNvPr>
          <p:cNvPicPr>
            <a:picLocks noGrp="1" noChangeAspect="1"/>
          </p:cNvPicPr>
          <p:nvPr>
            <p:ph idx="1"/>
          </p:nvPr>
        </p:nvPicPr>
        <p:blipFill>
          <a:blip r:embed="rId2"/>
          <a:stretch>
            <a:fillRect/>
          </a:stretch>
        </p:blipFill>
        <p:spPr>
          <a:xfrm>
            <a:off x="552966" y="1547446"/>
            <a:ext cx="6582332" cy="3731358"/>
          </a:xfrm>
          <a:prstGeom prst="rect">
            <a:avLst/>
          </a:prstGeom>
        </p:spPr>
      </p:pic>
      <p:sp>
        <p:nvSpPr>
          <p:cNvPr id="4" name="Text Placeholder 3">
            <a:extLst>
              <a:ext uri="{FF2B5EF4-FFF2-40B4-BE49-F238E27FC236}">
                <a16:creationId xmlns:a16="http://schemas.microsoft.com/office/drawing/2014/main" id="{3406429D-6572-468E-AE69-E203588F11CC}"/>
              </a:ext>
            </a:extLst>
          </p:cNvPr>
          <p:cNvSpPr>
            <a:spLocks noGrp="1"/>
          </p:cNvSpPr>
          <p:nvPr>
            <p:ph type="body" sz="half" idx="2"/>
          </p:nvPr>
        </p:nvSpPr>
        <p:spPr/>
        <p:txBody>
          <a:bodyPr>
            <a:normAutofit/>
          </a:bodyPr>
          <a:lstStyle/>
          <a:p>
            <a:r>
              <a:rPr lang="en-IN" sz="1800" dirty="0"/>
              <a:t>This map shows the existing condition of the cycle racks in Singapore.</a:t>
            </a:r>
          </a:p>
          <a:p>
            <a:endParaRPr lang="en-IN" sz="1800" dirty="0"/>
          </a:p>
        </p:txBody>
      </p:sp>
    </p:spTree>
    <p:extLst>
      <p:ext uri="{BB962C8B-B14F-4D97-AF65-F5344CB8AC3E}">
        <p14:creationId xmlns:p14="http://schemas.microsoft.com/office/powerpoint/2010/main" val="79732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84CED7-143B-4465-9C64-475BAF677C71}"/>
              </a:ext>
            </a:extLst>
          </p:cNvPr>
          <p:cNvSpPr>
            <a:spLocks noGrp="1"/>
          </p:cNvSpPr>
          <p:nvPr>
            <p:ph type="title"/>
          </p:nvPr>
        </p:nvSpPr>
        <p:spPr/>
        <p:txBody>
          <a:bodyPr>
            <a:normAutofit/>
          </a:bodyPr>
          <a:lstStyle/>
          <a:p>
            <a:r>
              <a:rPr lang="en-IN" sz="2400" dirty="0"/>
              <a:t>theft analysis</a:t>
            </a:r>
          </a:p>
        </p:txBody>
      </p:sp>
      <p:pic>
        <p:nvPicPr>
          <p:cNvPr id="3" name="Content Placeholder 2">
            <a:extLst>
              <a:ext uri="{FF2B5EF4-FFF2-40B4-BE49-F238E27FC236}">
                <a16:creationId xmlns:a16="http://schemas.microsoft.com/office/drawing/2014/main" id="{6B7A1A53-0B5F-4088-8D8D-0B0B1454CA3E}"/>
              </a:ext>
            </a:extLst>
          </p:cNvPr>
          <p:cNvPicPr>
            <a:picLocks noGrp="1" noChangeAspect="1"/>
          </p:cNvPicPr>
          <p:nvPr>
            <p:ph idx="1"/>
          </p:nvPr>
        </p:nvPicPr>
        <p:blipFill>
          <a:blip r:embed="rId2"/>
          <a:stretch>
            <a:fillRect/>
          </a:stretch>
        </p:blipFill>
        <p:spPr>
          <a:xfrm>
            <a:off x="492247" y="1519311"/>
            <a:ext cx="6703770" cy="3787628"/>
          </a:xfrm>
          <a:prstGeom prst="rect">
            <a:avLst/>
          </a:prstGeom>
        </p:spPr>
      </p:pic>
      <p:sp>
        <p:nvSpPr>
          <p:cNvPr id="6" name="Text Placeholder 5">
            <a:extLst>
              <a:ext uri="{FF2B5EF4-FFF2-40B4-BE49-F238E27FC236}">
                <a16:creationId xmlns:a16="http://schemas.microsoft.com/office/drawing/2014/main" id="{F42C216B-C9C3-41C3-9FEC-93F737E95DA4}"/>
              </a:ext>
            </a:extLst>
          </p:cNvPr>
          <p:cNvSpPr>
            <a:spLocks noGrp="1"/>
          </p:cNvSpPr>
          <p:nvPr>
            <p:ph type="body" sz="half" idx="2"/>
          </p:nvPr>
        </p:nvSpPr>
        <p:spPr/>
        <p:txBody>
          <a:bodyPr>
            <a:normAutofit/>
          </a:bodyPr>
          <a:lstStyle/>
          <a:p>
            <a:r>
              <a:rPr lang="en-IN" sz="1800" dirty="0"/>
              <a:t>For analysing the crime associated with theft, we plotted the areas having cases reported for theft and robbery.</a:t>
            </a:r>
          </a:p>
          <a:p>
            <a:r>
              <a:rPr lang="en-IN" sz="1800" dirty="0"/>
              <a:t>It was found that </a:t>
            </a:r>
            <a:r>
              <a:rPr lang="en-IN" sz="1800" dirty="0" err="1"/>
              <a:t>Geylang</a:t>
            </a:r>
            <a:r>
              <a:rPr lang="en-IN" sz="1800" dirty="0"/>
              <a:t>, Woodlands and </a:t>
            </a:r>
            <a:r>
              <a:rPr lang="en-IN" sz="1800" dirty="0" err="1"/>
              <a:t>Rochor</a:t>
            </a:r>
            <a:r>
              <a:rPr lang="en-IN" sz="1800" dirty="0"/>
              <a:t> are the areas with max number of theft and robbery cases reported.</a:t>
            </a:r>
          </a:p>
        </p:txBody>
      </p:sp>
    </p:spTree>
    <p:extLst>
      <p:ext uri="{BB962C8B-B14F-4D97-AF65-F5344CB8AC3E}">
        <p14:creationId xmlns:p14="http://schemas.microsoft.com/office/powerpoint/2010/main" val="2941815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6740A-1D14-440B-9710-75FEBCAFC168}"/>
              </a:ext>
            </a:extLst>
          </p:cNvPr>
          <p:cNvSpPr>
            <a:spLocks noGrp="1"/>
          </p:cNvSpPr>
          <p:nvPr>
            <p:ph type="title"/>
          </p:nvPr>
        </p:nvSpPr>
        <p:spPr/>
        <p:txBody>
          <a:bodyPr/>
          <a:lstStyle/>
          <a:p>
            <a:r>
              <a:rPr lang="en-IN" dirty="0"/>
              <a:t>limitations</a:t>
            </a:r>
          </a:p>
        </p:txBody>
      </p:sp>
      <p:sp>
        <p:nvSpPr>
          <p:cNvPr id="3" name="Content Placeholder 2">
            <a:extLst>
              <a:ext uri="{FF2B5EF4-FFF2-40B4-BE49-F238E27FC236}">
                <a16:creationId xmlns:a16="http://schemas.microsoft.com/office/drawing/2014/main" id="{AE26D970-0A74-4431-B508-DF924AF0E204}"/>
              </a:ext>
            </a:extLst>
          </p:cNvPr>
          <p:cNvSpPr>
            <a:spLocks noGrp="1"/>
          </p:cNvSpPr>
          <p:nvPr>
            <p:ph idx="1"/>
          </p:nvPr>
        </p:nvSpPr>
        <p:spPr>
          <a:xfrm>
            <a:off x="1251678" y="2213114"/>
            <a:ext cx="10178322" cy="4514618"/>
          </a:xfrm>
        </p:spPr>
        <p:txBody>
          <a:bodyPr>
            <a:normAutofit/>
          </a:bodyPr>
          <a:lstStyle/>
          <a:p>
            <a:pPr algn="just"/>
            <a:r>
              <a:rPr lang="en-IN" sz="2400" dirty="0"/>
              <a:t>We are targeting only residential areas for the first rollout of our bikes.</a:t>
            </a:r>
          </a:p>
          <a:p>
            <a:pPr algn="just"/>
            <a:r>
              <a:rPr lang="en-IN" sz="2400" dirty="0"/>
              <a:t>We are not considering weather conditions  for our analysis due to data unavailability.</a:t>
            </a:r>
          </a:p>
          <a:p>
            <a:pPr marL="0" indent="0" algn="just">
              <a:buNone/>
            </a:pPr>
            <a:endParaRPr lang="en-IN" sz="2400" dirty="0"/>
          </a:p>
        </p:txBody>
      </p:sp>
    </p:spTree>
    <p:extLst>
      <p:ext uri="{BB962C8B-B14F-4D97-AF65-F5344CB8AC3E}">
        <p14:creationId xmlns:p14="http://schemas.microsoft.com/office/powerpoint/2010/main" val="238718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093374-C997-4F6B-8EC5-707040B52D66}"/>
              </a:ext>
            </a:extLst>
          </p:cNvPr>
          <p:cNvSpPr>
            <a:spLocks noGrp="1"/>
          </p:cNvSpPr>
          <p:nvPr>
            <p:ph type="title"/>
          </p:nvPr>
        </p:nvSpPr>
        <p:spPr>
          <a:xfrm>
            <a:off x="1251678" y="382385"/>
            <a:ext cx="10178322" cy="1075354"/>
          </a:xfrm>
        </p:spPr>
        <p:txBody>
          <a:bodyPr/>
          <a:lstStyle/>
          <a:p>
            <a:r>
              <a:rPr lang="en-IN" dirty="0"/>
              <a:t>insights</a:t>
            </a:r>
          </a:p>
        </p:txBody>
      </p:sp>
      <p:sp>
        <p:nvSpPr>
          <p:cNvPr id="6" name="Content Placeholder 5">
            <a:extLst>
              <a:ext uri="{FF2B5EF4-FFF2-40B4-BE49-F238E27FC236}">
                <a16:creationId xmlns:a16="http://schemas.microsoft.com/office/drawing/2014/main" id="{EA71F574-E9EF-4111-B2DC-FA86596088C6}"/>
              </a:ext>
            </a:extLst>
          </p:cNvPr>
          <p:cNvSpPr>
            <a:spLocks noGrp="1"/>
          </p:cNvSpPr>
          <p:nvPr>
            <p:ph idx="1"/>
          </p:nvPr>
        </p:nvSpPr>
        <p:spPr>
          <a:xfrm>
            <a:off x="1251678" y="1881808"/>
            <a:ext cx="10178322" cy="4289331"/>
          </a:xfrm>
        </p:spPr>
        <p:txBody>
          <a:bodyPr>
            <a:normAutofit/>
          </a:bodyPr>
          <a:lstStyle/>
          <a:p>
            <a:pPr algn="just"/>
            <a:r>
              <a:rPr lang="en-IN" sz="2400" dirty="0"/>
              <a:t>Tampines, Seng Kang and Woodlands East are densely populated areas indicating good customer base.</a:t>
            </a:r>
          </a:p>
          <a:p>
            <a:pPr algn="just"/>
            <a:r>
              <a:rPr lang="en-IN" sz="2400" dirty="0"/>
              <a:t> Whereas </a:t>
            </a:r>
            <a:r>
              <a:rPr lang="en-IN" sz="2400" dirty="0" err="1"/>
              <a:t>Katong</a:t>
            </a:r>
            <a:r>
              <a:rPr lang="en-IN" sz="2400" dirty="0"/>
              <a:t> , Woodlands and Serangoon are the areas with maximum concentration of residential units.</a:t>
            </a:r>
          </a:p>
          <a:p>
            <a:pPr algn="just"/>
            <a:r>
              <a:rPr lang="en-IN" sz="2400" dirty="0"/>
              <a:t>Majority of the residential units in Singapore are located far away from MRTs.</a:t>
            </a:r>
          </a:p>
          <a:p>
            <a:pPr algn="just"/>
            <a:r>
              <a:rPr lang="en-IN" sz="2400" dirty="0"/>
              <a:t>Singapore has state-of-art bus network. However, there are still few Residential Units that are located far from MRT's and Bus Stops. These residential units are more promising for the project and should be included in the initial rollout</a:t>
            </a:r>
          </a:p>
        </p:txBody>
      </p:sp>
    </p:spTree>
    <p:extLst>
      <p:ext uri="{BB962C8B-B14F-4D97-AF65-F5344CB8AC3E}">
        <p14:creationId xmlns:p14="http://schemas.microsoft.com/office/powerpoint/2010/main" val="364480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0F1FF-53BA-485E-92E2-655B39A00C27}"/>
              </a:ext>
            </a:extLst>
          </p:cNvPr>
          <p:cNvSpPr>
            <a:spLocks noGrp="1"/>
          </p:cNvSpPr>
          <p:nvPr>
            <p:ph type="title"/>
          </p:nvPr>
        </p:nvSpPr>
        <p:spPr/>
        <p:txBody>
          <a:bodyPr/>
          <a:lstStyle/>
          <a:p>
            <a:r>
              <a:rPr lang="en-IN" dirty="0"/>
              <a:t>Thank You!</a:t>
            </a:r>
          </a:p>
        </p:txBody>
      </p:sp>
      <p:sp>
        <p:nvSpPr>
          <p:cNvPr id="3" name="Text Placeholder 2">
            <a:extLst>
              <a:ext uri="{FF2B5EF4-FFF2-40B4-BE49-F238E27FC236}">
                <a16:creationId xmlns:a16="http://schemas.microsoft.com/office/drawing/2014/main" id="{50619263-B0BC-432B-B61F-740FCC59C43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792188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C5885-493E-4EFB-9798-152ADB8AD569}"/>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371A339-26AD-41A3-A07D-9CAF05EE5BCB}"/>
              </a:ext>
            </a:extLst>
          </p:cNvPr>
          <p:cNvSpPr>
            <a:spLocks noGrp="1"/>
          </p:cNvSpPr>
          <p:nvPr>
            <p:ph idx="1"/>
          </p:nvPr>
        </p:nvSpPr>
        <p:spPr>
          <a:xfrm>
            <a:off x="1251678" y="2210860"/>
            <a:ext cx="10178322" cy="4647140"/>
          </a:xfrm>
        </p:spPr>
        <p:txBody>
          <a:bodyPr>
            <a:normAutofit/>
          </a:bodyPr>
          <a:lstStyle/>
          <a:p>
            <a:r>
              <a:rPr lang="en-IN" sz="2400" dirty="0"/>
              <a:t>Bicycle sharing is gaining popularity all over the world and Singapore for short distance commute</a:t>
            </a:r>
          </a:p>
          <a:p>
            <a:r>
              <a:rPr lang="en-IN" sz="2400" dirty="0"/>
              <a:t>It is economical and has health benefits</a:t>
            </a:r>
          </a:p>
          <a:p>
            <a:r>
              <a:rPr lang="en-IN" sz="2400" dirty="0"/>
              <a:t>A new e-Bike company wants to enter Singapore and would like to identify most promising customers for first implementation rollout</a:t>
            </a:r>
          </a:p>
          <a:p>
            <a:endParaRPr lang="en-IN" sz="2400" dirty="0"/>
          </a:p>
        </p:txBody>
      </p:sp>
    </p:spTree>
    <p:extLst>
      <p:ext uri="{BB962C8B-B14F-4D97-AF65-F5344CB8AC3E}">
        <p14:creationId xmlns:p14="http://schemas.microsoft.com/office/powerpoint/2010/main" val="1614624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08973-ADFE-4775-BE68-5E2E476A86A4}"/>
              </a:ext>
            </a:extLst>
          </p:cNvPr>
          <p:cNvSpPr>
            <a:spLocks noGrp="1"/>
          </p:cNvSpPr>
          <p:nvPr>
            <p:ph type="title"/>
          </p:nvPr>
        </p:nvSpPr>
        <p:spPr>
          <a:xfrm>
            <a:off x="1251678" y="382385"/>
            <a:ext cx="10178322" cy="1578938"/>
          </a:xfrm>
        </p:spPr>
        <p:txBody>
          <a:bodyPr>
            <a:normAutofit/>
          </a:bodyPr>
          <a:lstStyle/>
          <a:p>
            <a:r>
              <a:rPr lang="en-IN" dirty="0"/>
              <a:t>Objective</a:t>
            </a:r>
            <a:br>
              <a:rPr lang="en-IN" dirty="0"/>
            </a:br>
            <a:endParaRPr lang="en-IN" dirty="0"/>
          </a:p>
        </p:txBody>
      </p:sp>
      <p:sp>
        <p:nvSpPr>
          <p:cNvPr id="3" name="Content Placeholder 2">
            <a:extLst>
              <a:ext uri="{FF2B5EF4-FFF2-40B4-BE49-F238E27FC236}">
                <a16:creationId xmlns:a16="http://schemas.microsoft.com/office/drawing/2014/main" id="{A67F5C03-C69A-427B-BA3C-379752DA86B7}"/>
              </a:ext>
            </a:extLst>
          </p:cNvPr>
          <p:cNvSpPr>
            <a:spLocks noGrp="1"/>
          </p:cNvSpPr>
          <p:nvPr>
            <p:ph idx="1"/>
          </p:nvPr>
        </p:nvSpPr>
        <p:spPr>
          <a:xfrm>
            <a:off x="1251678" y="2227837"/>
            <a:ext cx="9601196" cy="4630163"/>
          </a:xfrm>
        </p:spPr>
        <p:txBody>
          <a:bodyPr>
            <a:normAutofit/>
          </a:bodyPr>
          <a:lstStyle/>
          <a:p>
            <a:pPr algn="just"/>
            <a:r>
              <a:rPr lang="en-IN" sz="2400" dirty="0"/>
              <a:t>We aim to develop mature market for an emerging e-Bike company due to strong commuter cultures that utilize e-Bike for transportation purposes</a:t>
            </a:r>
          </a:p>
          <a:p>
            <a:pPr algn="just"/>
            <a:r>
              <a:rPr lang="en-IN" sz="2400" dirty="0"/>
              <a:t>Our objective is to analyse the current trends and existing conditions which link basic amenities like residential, MRT lines, bus stops, parking stands availability</a:t>
            </a:r>
          </a:p>
        </p:txBody>
      </p:sp>
    </p:spTree>
    <p:extLst>
      <p:ext uri="{BB962C8B-B14F-4D97-AF65-F5344CB8AC3E}">
        <p14:creationId xmlns:p14="http://schemas.microsoft.com/office/powerpoint/2010/main" val="2288885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F16DA-5610-4E3D-8473-DB6F182684C6}"/>
              </a:ext>
            </a:extLst>
          </p:cNvPr>
          <p:cNvSpPr>
            <a:spLocks noGrp="1"/>
          </p:cNvSpPr>
          <p:nvPr>
            <p:ph type="title"/>
          </p:nvPr>
        </p:nvSpPr>
        <p:spPr/>
        <p:txBody>
          <a:bodyPr/>
          <a:lstStyle/>
          <a:p>
            <a:r>
              <a:rPr lang="en-IN" dirty="0"/>
              <a:t>Data Exploration </a:t>
            </a:r>
          </a:p>
        </p:txBody>
      </p:sp>
      <p:sp>
        <p:nvSpPr>
          <p:cNvPr id="3" name="Content Placeholder 2">
            <a:extLst>
              <a:ext uri="{FF2B5EF4-FFF2-40B4-BE49-F238E27FC236}">
                <a16:creationId xmlns:a16="http://schemas.microsoft.com/office/drawing/2014/main" id="{A6CC3AA6-5726-4261-9614-F69A7CAF9A76}"/>
              </a:ext>
            </a:extLst>
          </p:cNvPr>
          <p:cNvSpPr>
            <a:spLocks noGrp="1"/>
          </p:cNvSpPr>
          <p:nvPr>
            <p:ph idx="1"/>
          </p:nvPr>
        </p:nvSpPr>
        <p:spPr>
          <a:xfrm>
            <a:off x="1251678" y="2040836"/>
            <a:ext cx="10178322" cy="4514618"/>
          </a:xfrm>
        </p:spPr>
        <p:txBody>
          <a:bodyPr>
            <a:normAutofit/>
          </a:bodyPr>
          <a:lstStyle/>
          <a:p>
            <a:r>
              <a:rPr lang="en-IN" sz="2400" dirty="0"/>
              <a:t>We have used data available from different public resources</a:t>
            </a:r>
          </a:p>
          <a:p>
            <a:r>
              <a:rPr lang="en-IN" sz="2400" dirty="0"/>
              <a:t>Different format files such as SHP files, csv files were used</a:t>
            </a:r>
          </a:p>
          <a:p>
            <a:r>
              <a:rPr lang="en-IN" sz="2400" dirty="0"/>
              <a:t>Geocoding of postal codes using R</a:t>
            </a:r>
          </a:p>
          <a:p>
            <a:r>
              <a:rPr lang="en-IN" sz="2400" dirty="0"/>
              <a:t>Tools used are ArcGIS online and ArcGIS pro</a:t>
            </a:r>
          </a:p>
        </p:txBody>
      </p:sp>
    </p:spTree>
    <p:extLst>
      <p:ext uri="{BB962C8B-B14F-4D97-AF65-F5344CB8AC3E}">
        <p14:creationId xmlns:p14="http://schemas.microsoft.com/office/powerpoint/2010/main" val="1351235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0D8AB-F94C-42B9-B659-088750ACB4CE}"/>
              </a:ext>
            </a:extLst>
          </p:cNvPr>
          <p:cNvSpPr>
            <a:spLocks noGrp="1"/>
          </p:cNvSpPr>
          <p:nvPr>
            <p:ph type="ctrTitle"/>
          </p:nvPr>
        </p:nvSpPr>
        <p:spPr/>
        <p:txBody>
          <a:bodyPr/>
          <a:lstStyle/>
          <a:p>
            <a:r>
              <a:rPr lang="en-IN" sz="7200" dirty="0"/>
              <a:t>Story map</a:t>
            </a:r>
          </a:p>
        </p:txBody>
      </p:sp>
      <p:sp>
        <p:nvSpPr>
          <p:cNvPr id="4" name="Subtitle 3">
            <a:extLst>
              <a:ext uri="{FF2B5EF4-FFF2-40B4-BE49-F238E27FC236}">
                <a16:creationId xmlns:a16="http://schemas.microsoft.com/office/drawing/2014/main" id="{694D5C28-735E-4713-BE4B-2BB0720BE436}"/>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518030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095D0-3FE5-4724-9753-A47377CABEC1}"/>
              </a:ext>
            </a:extLst>
          </p:cNvPr>
          <p:cNvSpPr>
            <a:spLocks noGrp="1"/>
          </p:cNvSpPr>
          <p:nvPr>
            <p:ph type="title"/>
          </p:nvPr>
        </p:nvSpPr>
        <p:spPr/>
        <p:txBody>
          <a:bodyPr>
            <a:normAutofit/>
          </a:bodyPr>
          <a:lstStyle/>
          <a:p>
            <a:r>
              <a:rPr lang="en-IN" sz="2400" dirty="0"/>
              <a:t>Population Density</a:t>
            </a:r>
          </a:p>
        </p:txBody>
      </p:sp>
      <p:pic>
        <p:nvPicPr>
          <p:cNvPr id="16" name="Content Placeholder 15">
            <a:extLst>
              <a:ext uri="{FF2B5EF4-FFF2-40B4-BE49-F238E27FC236}">
                <a16:creationId xmlns:a16="http://schemas.microsoft.com/office/drawing/2014/main" id="{20334092-B5F5-4A9F-994F-731C5D698B6B}"/>
              </a:ext>
            </a:extLst>
          </p:cNvPr>
          <p:cNvPicPr>
            <a:picLocks noGrp="1" noChangeAspect="1"/>
          </p:cNvPicPr>
          <p:nvPr>
            <p:ph idx="1"/>
          </p:nvPr>
        </p:nvPicPr>
        <p:blipFill>
          <a:blip r:embed="rId2"/>
          <a:stretch>
            <a:fillRect/>
          </a:stretch>
        </p:blipFill>
        <p:spPr>
          <a:xfrm>
            <a:off x="414314" y="1470991"/>
            <a:ext cx="6859636" cy="3884268"/>
          </a:xfrm>
          <a:prstGeom prst="rect">
            <a:avLst/>
          </a:prstGeom>
        </p:spPr>
      </p:pic>
      <p:sp>
        <p:nvSpPr>
          <p:cNvPr id="3" name="Content Placeholder 2">
            <a:extLst>
              <a:ext uri="{FF2B5EF4-FFF2-40B4-BE49-F238E27FC236}">
                <a16:creationId xmlns:a16="http://schemas.microsoft.com/office/drawing/2014/main" id="{9CEE1717-C875-4D10-AAB0-168831058E08}"/>
              </a:ext>
            </a:extLst>
          </p:cNvPr>
          <p:cNvSpPr>
            <a:spLocks noGrp="1"/>
          </p:cNvSpPr>
          <p:nvPr>
            <p:ph type="body" sz="half" idx="2"/>
          </p:nvPr>
        </p:nvSpPr>
        <p:spPr/>
        <p:txBody>
          <a:bodyPr>
            <a:normAutofit/>
          </a:bodyPr>
          <a:lstStyle/>
          <a:p>
            <a:r>
              <a:rPr lang="en-IN" sz="1800" dirty="0"/>
              <a:t>The colour in the map shows the density of population in different areas .</a:t>
            </a:r>
          </a:p>
          <a:p>
            <a:r>
              <a:rPr lang="en-IN" sz="1800" dirty="0"/>
              <a:t>We used polygons to plot the regions which can be further analysed for potential outcomes.</a:t>
            </a:r>
          </a:p>
        </p:txBody>
      </p:sp>
    </p:spTree>
    <p:extLst>
      <p:ext uri="{BB962C8B-B14F-4D97-AF65-F5344CB8AC3E}">
        <p14:creationId xmlns:p14="http://schemas.microsoft.com/office/powerpoint/2010/main" val="164466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1BC1-CC32-4427-AD2C-9CA328561546}"/>
              </a:ext>
            </a:extLst>
          </p:cNvPr>
          <p:cNvSpPr>
            <a:spLocks noGrp="1"/>
          </p:cNvSpPr>
          <p:nvPr>
            <p:ph type="title"/>
          </p:nvPr>
        </p:nvSpPr>
        <p:spPr/>
        <p:txBody>
          <a:bodyPr>
            <a:normAutofit/>
          </a:bodyPr>
          <a:lstStyle/>
          <a:p>
            <a:r>
              <a:rPr lang="en-IN" sz="2400" dirty="0"/>
              <a:t>Private &amp; public Residence</a:t>
            </a:r>
          </a:p>
        </p:txBody>
      </p:sp>
      <p:pic>
        <p:nvPicPr>
          <p:cNvPr id="11" name="Content Placeholder 10">
            <a:extLst>
              <a:ext uri="{FF2B5EF4-FFF2-40B4-BE49-F238E27FC236}">
                <a16:creationId xmlns:a16="http://schemas.microsoft.com/office/drawing/2014/main" id="{40DBA634-BFAB-4F03-9310-8A69DB6A6691}"/>
              </a:ext>
            </a:extLst>
          </p:cNvPr>
          <p:cNvPicPr>
            <a:picLocks noGrp="1" noChangeAspect="1"/>
          </p:cNvPicPr>
          <p:nvPr>
            <p:ph idx="1"/>
          </p:nvPr>
        </p:nvPicPr>
        <p:blipFill>
          <a:blip r:embed="rId2"/>
          <a:stretch>
            <a:fillRect/>
          </a:stretch>
        </p:blipFill>
        <p:spPr>
          <a:xfrm>
            <a:off x="417552" y="1477108"/>
            <a:ext cx="6853160" cy="3872034"/>
          </a:xfrm>
          <a:prstGeom prst="rect">
            <a:avLst/>
          </a:prstGeom>
        </p:spPr>
      </p:pic>
      <p:sp>
        <p:nvSpPr>
          <p:cNvPr id="3" name="Content Placeholder 2">
            <a:extLst>
              <a:ext uri="{FF2B5EF4-FFF2-40B4-BE49-F238E27FC236}">
                <a16:creationId xmlns:a16="http://schemas.microsoft.com/office/drawing/2014/main" id="{10D0E14B-3ADC-45DD-A1B4-11AF8745E082}"/>
              </a:ext>
            </a:extLst>
          </p:cNvPr>
          <p:cNvSpPr>
            <a:spLocks noGrp="1"/>
          </p:cNvSpPr>
          <p:nvPr>
            <p:ph type="body" sz="half" idx="2"/>
          </p:nvPr>
        </p:nvSpPr>
        <p:spPr/>
        <p:txBody>
          <a:bodyPr>
            <a:normAutofit/>
          </a:bodyPr>
          <a:lstStyle/>
          <a:p>
            <a:r>
              <a:rPr lang="en-IN" sz="1800" dirty="0"/>
              <a:t>Both private and public housing areas are differentiated to analyse the areas with high number of residential units.</a:t>
            </a:r>
          </a:p>
          <a:p>
            <a:r>
              <a:rPr lang="en-IN" sz="1800" dirty="0"/>
              <a:t>Dispersal of points is used for the differentiation of private and public housing areas. </a:t>
            </a:r>
          </a:p>
        </p:txBody>
      </p:sp>
    </p:spTree>
    <p:extLst>
      <p:ext uri="{BB962C8B-B14F-4D97-AF65-F5344CB8AC3E}">
        <p14:creationId xmlns:p14="http://schemas.microsoft.com/office/powerpoint/2010/main" val="391454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640-EE1B-4EF5-9A9F-9AD86FE8162E}"/>
              </a:ext>
            </a:extLst>
          </p:cNvPr>
          <p:cNvSpPr>
            <a:spLocks noGrp="1"/>
          </p:cNvSpPr>
          <p:nvPr>
            <p:ph type="title"/>
          </p:nvPr>
        </p:nvSpPr>
        <p:spPr/>
        <p:txBody>
          <a:bodyPr>
            <a:normAutofit/>
          </a:bodyPr>
          <a:lstStyle/>
          <a:p>
            <a:r>
              <a:rPr lang="en-IN" sz="2400" dirty="0"/>
              <a:t>Heat map of residential areas</a:t>
            </a:r>
          </a:p>
        </p:txBody>
      </p:sp>
      <p:pic>
        <p:nvPicPr>
          <p:cNvPr id="4" name="Content Placeholder 3">
            <a:extLst>
              <a:ext uri="{FF2B5EF4-FFF2-40B4-BE49-F238E27FC236}">
                <a16:creationId xmlns:a16="http://schemas.microsoft.com/office/drawing/2014/main" id="{32593DF6-B3F8-439D-A51D-FBC6F4C79EB2}"/>
              </a:ext>
            </a:extLst>
          </p:cNvPr>
          <p:cNvPicPr>
            <a:picLocks noGrp="1" noChangeAspect="1"/>
          </p:cNvPicPr>
          <p:nvPr>
            <p:ph idx="1"/>
          </p:nvPr>
        </p:nvPicPr>
        <p:blipFill>
          <a:blip r:embed="rId2"/>
          <a:stretch>
            <a:fillRect/>
          </a:stretch>
        </p:blipFill>
        <p:spPr>
          <a:xfrm>
            <a:off x="367754" y="1448972"/>
            <a:ext cx="6952756" cy="3928306"/>
          </a:xfrm>
          <a:prstGeom prst="rect">
            <a:avLst/>
          </a:prstGeom>
        </p:spPr>
      </p:pic>
      <p:sp>
        <p:nvSpPr>
          <p:cNvPr id="3" name="Content Placeholder 2">
            <a:extLst>
              <a:ext uri="{FF2B5EF4-FFF2-40B4-BE49-F238E27FC236}">
                <a16:creationId xmlns:a16="http://schemas.microsoft.com/office/drawing/2014/main" id="{333BBB75-1DFF-41EC-AB8B-44BC1F1A80FB}"/>
              </a:ext>
            </a:extLst>
          </p:cNvPr>
          <p:cNvSpPr>
            <a:spLocks noGrp="1"/>
          </p:cNvSpPr>
          <p:nvPr>
            <p:ph type="body" sz="half" idx="2"/>
          </p:nvPr>
        </p:nvSpPr>
        <p:spPr/>
        <p:txBody>
          <a:bodyPr>
            <a:normAutofit/>
          </a:bodyPr>
          <a:lstStyle/>
          <a:p>
            <a:r>
              <a:rPr lang="en-IN" sz="1800" dirty="0"/>
              <a:t>In this both the public and housing area data are merged to analyse the highly concentrated residential units.</a:t>
            </a:r>
          </a:p>
          <a:p>
            <a:r>
              <a:rPr lang="en-IN" sz="1800" dirty="0"/>
              <a:t>For this heat map is used to show concentration of residential units which shows Woodlands and </a:t>
            </a:r>
            <a:r>
              <a:rPr lang="en-IN" sz="1800" dirty="0" err="1"/>
              <a:t>Sarangoon</a:t>
            </a:r>
            <a:r>
              <a:rPr lang="en-IN" sz="1800" dirty="0"/>
              <a:t> are the most concentrated areas.</a:t>
            </a:r>
          </a:p>
        </p:txBody>
      </p:sp>
    </p:spTree>
    <p:extLst>
      <p:ext uri="{BB962C8B-B14F-4D97-AF65-F5344CB8AC3E}">
        <p14:creationId xmlns:p14="http://schemas.microsoft.com/office/powerpoint/2010/main" val="3996987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14C77-6F49-486A-BA62-C6240088AE07}"/>
              </a:ext>
            </a:extLst>
          </p:cNvPr>
          <p:cNvSpPr>
            <a:spLocks noGrp="1"/>
          </p:cNvSpPr>
          <p:nvPr>
            <p:ph type="title"/>
          </p:nvPr>
        </p:nvSpPr>
        <p:spPr/>
        <p:txBody>
          <a:bodyPr>
            <a:normAutofit/>
          </a:bodyPr>
          <a:lstStyle/>
          <a:p>
            <a:r>
              <a:rPr lang="en-IN" sz="2400" dirty="0" err="1"/>
              <a:t>Mrt</a:t>
            </a:r>
            <a:r>
              <a:rPr lang="en-IN" sz="2400" dirty="0"/>
              <a:t> route</a:t>
            </a:r>
          </a:p>
        </p:txBody>
      </p:sp>
      <p:pic>
        <p:nvPicPr>
          <p:cNvPr id="5" name="Content Placeholder 4">
            <a:extLst>
              <a:ext uri="{FF2B5EF4-FFF2-40B4-BE49-F238E27FC236}">
                <a16:creationId xmlns:a16="http://schemas.microsoft.com/office/drawing/2014/main" id="{FFEDB822-28CA-43E3-9802-E70B2D15F7CD}"/>
              </a:ext>
            </a:extLst>
          </p:cNvPr>
          <p:cNvPicPr>
            <a:picLocks noGrp="1" noChangeAspect="1"/>
          </p:cNvPicPr>
          <p:nvPr>
            <p:ph idx="1"/>
          </p:nvPr>
        </p:nvPicPr>
        <p:blipFill>
          <a:blip r:embed="rId2"/>
          <a:stretch>
            <a:fillRect/>
          </a:stretch>
        </p:blipFill>
        <p:spPr>
          <a:xfrm>
            <a:off x="626281" y="1393924"/>
            <a:ext cx="6435702" cy="4038402"/>
          </a:xfrm>
          <a:prstGeom prst="rect">
            <a:avLst/>
          </a:prstGeom>
        </p:spPr>
      </p:pic>
      <p:sp>
        <p:nvSpPr>
          <p:cNvPr id="4" name="Text Placeholder 3">
            <a:extLst>
              <a:ext uri="{FF2B5EF4-FFF2-40B4-BE49-F238E27FC236}">
                <a16:creationId xmlns:a16="http://schemas.microsoft.com/office/drawing/2014/main" id="{12451698-4239-490C-88DC-87D49B6462F7}"/>
              </a:ext>
            </a:extLst>
          </p:cNvPr>
          <p:cNvSpPr>
            <a:spLocks noGrp="1"/>
          </p:cNvSpPr>
          <p:nvPr>
            <p:ph type="body" sz="half" idx="2"/>
          </p:nvPr>
        </p:nvSpPr>
        <p:spPr/>
        <p:txBody>
          <a:bodyPr>
            <a:normAutofit/>
          </a:bodyPr>
          <a:lstStyle/>
          <a:p>
            <a:r>
              <a:rPr lang="en-IN" sz="1800" dirty="0"/>
              <a:t>MRT route is plotted for analysing the areas which are within walkable distance to MRT.</a:t>
            </a:r>
          </a:p>
          <a:p>
            <a:r>
              <a:rPr lang="en-IN" sz="1800" dirty="0"/>
              <a:t>Drive time analysis is used to find out this walkable areas within 500 meters from MRT stations.</a:t>
            </a:r>
          </a:p>
        </p:txBody>
      </p:sp>
    </p:spTree>
    <p:extLst>
      <p:ext uri="{BB962C8B-B14F-4D97-AF65-F5344CB8AC3E}">
        <p14:creationId xmlns:p14="http://schemas.microsoft.com/office/powerpoint/2010/main" val="146613985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529</TotalTime>
  <Words>665</Words>
  <Application>Microsoft Office PowerPoint</Application>
  <PresentationFormat>Widescreen</PresentationFormat>
  <Paragraphs>60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Gill Sans MT</vt:lpstr>
      <vt:lpstr>Impact</vt:lpstr>
      <vt:lpstr>Badge</vt:lpstr>
      <vt:lpstr>Spatial analysis for  E-bike market in Singapore</vt:lpstr>
      <vt:lpstr>introduction</vt:lpstr>
      <vt:lpstr>Objective </vt:lpstr>
      <vt:lpstr>Data Exploration </vt:lpstr>
      <vt:lpstr>Story map</vt:lpstr>
      <vt:lpstr>Population Density</vt:lpstr>
      <vt:lpstr>Private &amp; public Residence</vt:lpstr>
      <vt:lpstr>Heat map of residential areas</vt:lpstr>
      <vt:lpstr>Mrt route</vt:lpstr>
      <vt:lpstr>Bus stops</vt:lpstr>
      <vt:lpstr>Residence not in coverage area of mrt or bus</vt:lpstr>
      <vt:lpstr>Potential residential area</vt:lpstr>
      <vt:lpstr>Specific zone analysis- Tanglin</vt:lpstr>
      <vt:lpstr>Targeted clusters</vt:lpstr>
      <vt:lpstr>Cycle Stands</vt:lpstr>
      <vt:lpstr>theft analysis</vt:lpstr>
      <vt:lpstr>limitations</vt:lpstr>
      <vt:lpstr>insights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Ebike</dc:title>
  <dc:creator>Indu Arya</dc:creator>
  <cp:lastModifiedBy>Indu Arya</cp:lastModifiedBy>
  <cp:revision>40</cp:revision>
  <dcterms:created xsi:type="dcterms:W3CDTF">2018-04-26T16:47:03Z</dcterms:created>
  <dcterms:modified xsi:type="dcterms:W3CDTF">2018-04-27T17:36:42Z</dcterms:modified>
</cp:coreProperties>
</file>